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9" r:id="rId2"/>
    <p:sldId id="292" r:id="rId3"/>
    <p:sldId id="288" r:id="rId4"/>
    <p:sldId id="290" r:id="rId5"/>
    <p:sldId id="293" r:id="rId6"/>
    <p:sldId id="295" r:id="rId7"/>
    <p:sldId id="291" r:id="rId8"/>
    <p:sldId id="261" r:id="rId9"/>
    <p:sldId id="302" r:id="rId10"/>
    <p:sldId id="297" r:id="rId11"/>
    <p:sldId id="296" r:id="rId12"/>
    <p:sldId id="298" r:id="rId13"/>
    <p:sldId id="299" r:id="rId14"/>
    <p:sldId id="289" r:id="rId15"/>
    <p:sldId id="300" r:id="rId16"/>
    <p:sldId id="30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6830D-B654-4618-94FD-88B01A2C41F1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736AE-A114-49C5-AD41-B3266316E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0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736AE-A114-49C5-AD41-B3266316E02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8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736AE-A114-49C5-AD41-B3266316E02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2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63360-0284-AA4B-7DAF-AD2B7D7F2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333B503-90D8-D2EF-587F-5E5CE0CC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2425F8-160C-0204-C7B7-509A8F7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E2056B-9049-215B-2172-E38DFBCE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626101-5EBC-21C9-481D-38D8D3D6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5AD3FE-4E9B-F983-BE0E-B8685031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6BA371E-783D-5926-00FE-2CFC23014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C26591-6DDC-C47F-1983-4854665B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F5DEB2-5650-D673-8512-43F9196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82C6E7-2E8B-31D3-3C96-6BB0E02E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6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29FB58-408D-F5B5-24B3-FE6960211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6ADB2C-AB52-E002-A668-2AC985A44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1FA34D-FBE7-BD43-BDC7-CAF2700C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8BB6BF-DFCD-F1C9-2205-6948F1BA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5FDD2F-4BCD-1950-061E-B81EA352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59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B90226-0062-5134-4C1C-D2125D7D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F096E1-A173-7C3A-46E7-459F110D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1A2C4E-C1DC-7760-44E4-B18B28A3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20A1BA-1A5D-8AF4-DE1B-FE05A4A3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7837C0A-5B32-8AEA-46B9-51A4353415B9}"/>
              </a:ext>
            </a:extLst>
          </p:cNvPr>
          <p:cNvSpPr/>
          <p:nvPr userDrawn="1"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5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51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6E559-6F4A-D183-9EA0-523A103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090582-A8EC-D6ED-0498-A58C955E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2CC593-FA3D-EE6E-DF1D-EFF542E9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E9392C-1303-6718-67D2-631DA18D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49D38C-EAD1-FFD9-5574-CD2A60CC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2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F4E3BE-40F7-1752-AD51-939019D5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0E9578-A445-0FB3-3C1B-572E86E1D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DEC982-3A2A-29B9-0D97-5E77C07E9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7B708B-BFE1-D47D-3862-68D56BC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5D6704-A565-7CF6-F3FC-B8979E0B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6F9FEF-29D6-8088-A04F-071459F8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5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0E9B51-D911-1522-7904-AC399FD9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E8156D-F530-5C95-6321-E7CCB94E7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55063B-BEBB-1246-F0FE-4860679AE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55F4A37-A5C6-63DD-AC69-A0717C38B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AE5793-AF91-3149-1D39-D5D7F2AC7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CE54FB3-C1E1-4BA6-4E6F-14ADA08A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A1A6240-9CD9-A7F2-0C17-F8D753A4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A6F5DB0-A947-6A96-EE53-40674D44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B34E69-0B5B-2254-112F-E2A82177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561CD7-B593-9DE6-14FF-79E5A048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A8019A-38B1-67D5-08EC-B3C35AC0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60C1AE-3802-76AF-D661-B2658A30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8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62BED8-7D75-3709-D8DD-68445355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B493411-71C8-5000-9E6A-647B5A20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C25DDE-7842-A92F-D5F1-E12C731E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07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61B492-9DD7-30CB-5726-92D58314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30ADA0-5129-3686-C5E4-636A0D10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C57590-8661-2346-EF90-3E91D956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0CFB2F-AEED-939E-11C8-AC264413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D7ADFB-E4A6-1DB6-F009-D09A36F1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2C2CC0-03BC-1408-98ED-270D8A82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FDC5F0-29E4-2CE5-0288-79F8505E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85413D9-C9D6-9059-F403-5616376EA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336B57-70DF-9FC0-45DA-03F176B14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893AB2-D8D4-9856-E03F-C005FA2E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834801-001A-C35F-7C05-359176EA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A8B9AD-E271-82BF-871B-B0FB7E82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12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25E4DB3-6736-508A-0D7A-2A1A7204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7BA6F4-4ABC-69AA-875A-EAD17DF34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770B2F-1932-760A-3C8F-654FE923F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530C5-F0B9-4DED-8756-6BCD6A313C35}" type="datetimeFigureOut">
              <a:rPr lang="ko-KR" altLang="en-US" smtClean="0"/>
              <a:t>2024-08-12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ED4257-EAC4-A27F-D4ED-AF2B94450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E7D744-D099-43DB-9228-342129CDF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8F65C-A29B-4C72-BDD3-CB06F62A188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617B6470-5BA0-1B9C-B26C-ECFA3D64F4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03" y="6237860"/>
            <a:ext cx="23812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EFC61D1-2A10-7DB4-1805-9CE773B6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861" y="1006619"/>
            <a:ext cx="5973524" cy="3856326"/>
          </a:xfrm>
          <a:prstGeom prst="rect">
            <a:avLst/>
          </a:prstGeom>
        </p:spPr>
      </p:pic>
      <p:sp>
        <p:nvSpPr>
          <p:cNvPr id="6" name="제목 7">
            <a:extLst>
              <a:ext uri="{FF2B5EF4-FFF2-40B4-BE49-F238E27FC236}">
                <a16:creationId xmlns:a16="http://schemas.microsoft.com/office/drawing/2014/main" id="{A901DE57-3EA4-49E9-48F2-860CB6B21DA0}"/>
              </a:ext>
            </a:extLst>
          </p:cNvPr>
          <p:cNvSpPr txBox="1">
            <a:spLocks/>
          </p:cNvSpPr>
          <p:nvPr/>
        </p:nvSpPr>
        <p:spPr>
          <a:xfrm>
            <a:off x="1081986" y="2699462"/>
            <a:ext cx="4036334" cy="1923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ko-KR" alt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효율등급제도</a:t>
            </a:r>
            <a:r>
              <a:rPr lang="en-US" altLang="ko-KR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신고방법안내</a:t>
            </a:r>
          </a:p>
        </p:txBody>
      </p:sp>
      <p:sp>
        <p:nvSpPr>
          <p:cNvPr id="7" name="부제목 8">
            <a:extLst>
              <a:ext uri="{FF2B5EF4-FFF2-40B4-BE49-F238E27FC236}">
                <a16:creationId xmlns:a16="http://schemas.microsoft.com/office/drawing/2014/main" id="{A4AD253F-8D78-6D5B-A0F7-15506E035DAC}"/>
              </a:ext>
            </a:extLst>
          </p:cNvPr>
          <p:cNvSpPr txBox="1">
            <a:spLocks/>
          </p:cNvSpPr>
          <p:nvPr/>
        </p:nvSpPr>
        <p:spPr>
          <a:xfrm>
            <a:off x="1081986" y="1846257"/>
            <a:ext cx="4036333" cy="68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ko-KR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제조</a:t>
            </a:r>
            <a:r>
              <a:rPr lang="en-US" altLang="ko-K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수입</a:t>
            </a:r>
            <a:r>
              <a:rPr lang="en-US" altLang="ko-K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업체 안내용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A3A85D9-5C30-1064-1A28-D7A289E45BB7}"/>
              </a:ext>
            </a:extLst>
          </p:cNvPr>
          <p:cNvSpPr/>
          <p:nvPr/>
        </p:nvSpPr>
        <p:spPr>
          <a:xfrm>
            <a:off x="0" y="2971800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8FC5118-4FB7-40FD-D742-6CD0D6528AB8}"/>
              </a:ext>
            </a:extLst>
          </p:cNvPr>
          <p:cNvSpPr/>
          <p:nvPr/>
        </p:nvSpPr>
        <p:spPr>
          <a:xfrm>
            <a:off x="277091" y="2968336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CDAF9AA-6153-93A6-AC21-93DE20F1312F}"/>
              </a:ext>
            </a:extLst>
          </p:cNvPr>
          <p:cNvSpPr/>
          <p:nvPr/>
        </p:nvSpPr>
        <p:spPr>
          <a:xfrm>
            <a:off x="564573" y="2975263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8948CEF-74BB-183F-58E8-0C025980D987}"/>
              </a:ext>
            </a:extLst>
          </p:cNvPr>
          <p:cNvSpPr/>
          <p:nvPr/>
        </p:nvSpPr>
        <p:spPr>
          <a:xfrm>
            <a:off x="11658600" y="0"/>
            <a:ext cx="533400" cy="685800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91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기본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기본모델 신고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sz="2000" dirty="0"/>
              <a:t>효율등급 신청 </a:t>
            </a:r>
            <a:r>
              <a:rPr lang="en-US" altLang="ko-KR" sz="2000" dirty="0"/>
              <a:t>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2000" dirty="0"/>
              <a:t>등급신청 버튼 클릭 </a:t>
            </a:r>
            <a:r>
              <a:rPr lang="en-US" altLang="ko-KR" sz="2000" dirty="0"/>
              <a:t>&gt; </a:t>
            </a:r>
            <a:r>
              <a:rPr lang="ko-KR" altLang="en-US" sz="2000" dirty="0"/>
              <a:t>신고제품 기자재 선택</a:t>
            </a:r>
            <a:endParaRPr lang="en-US" altLang="ko-KR" sz="2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8" y="2826587"/>
            <a:ext cx="6097840" cy="259871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5777296" y="3758400"/>
            <a:ext cx="318704" cy="2194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71" y="3855222"/>
            <a:ext cx="288000" cy="28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9DBE68-4A18-33B9-4E65-D452CC499ACD}"/>
              </a:ext>
            </a:extLst>
          </p:cNvPr>
          <p:cNvSpPr txBox="1"/>
          <p:nvPr/>
        </p:nvSpPr>
        <p:spPr>
          <a:xfrm>
            <a:off x="6681327" y="394128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58" y="2826587"/>
            <a:ext cx="4489575" cy="25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기본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기본모델 신고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③성적서 가져오기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성적서 조회 후 해당 성적서 선택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세부사항 기입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등급계산 클릭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lang="en-US" altLang="ko-KR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3" y="2934514"/>
            <a:ext cx="7039386" cy="35844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79" y="3465513"/>
            <a:ext cx="288000" cy="288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967728" y="3429000"/>
            <a:ext cx="328536" cy="91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61" y="3903280"/>
            <a:ext cx="288000" cy="2880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438663" y="3799929"/>
            <a:ext cx="392898" cy="141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426471" y="3979761"/>
            <a:ext cx="392898" cy="135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21734A6-F931-AE95-98DB-0606DBF6BA6D}"/>
              </a:ext>
            </a:extLst>
          </p:cNvPr>
          <p:cNvSpPr/>
          <p:nvPr/>
        </p:nvSpPr>
        <p:spPr>
          <a:xfrm>
            <a:off x="5756424" y="4866134"/>
            <a:ext cx="6068291" cy="997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</a:rPr>
              <a:t>출하예정일로부터 홈페이지에서 제품 검색 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</a:rPr>
              <a:t>시험성적서 당 하나의 기본 모델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</a:rPr>
              <a:t>성적서 가져오기에 뜨지 않을 시 시험 기관과 협의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추가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846268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추가모델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기 신고한 기본모델을 소비효율의 변화없이 생산시기</a:t>
            </a:r>
            <a:r>
              <a:rPr lang="en-US" altLang="ko-KR" sz="2000" dirty="0"/>
              <a:t>, </a:t>
            </a:r>
            <a:r>
              <a:rPr lang="ko-KR" altLang="en-US" sz="2000" dirty="0"/>
              <a:t>색상</a:t>
            </a:r>
            <a:r>
              <a:rPr lang="en-US" altLang="ko-KR" sz="2000" dirty="0"/>
              <a:t>, </a:t>
            </a:r>
            <a:r>
              <a:rPr lang="ko-KR" altLang="en-US" sz="2000" dirty="0"/>
              <a:t>손잡이의 위치 등의 변경으로 업체에서</a:t>
            </a:r>
            <a:r>
              <a:rPr lang="en-US" altLang="ko-KR" sz="2000" dirty="0"/>
              <a:t> </a:t>
            </a:r>
            <a:r>
              <a:rPr lang="ko-KR" altLang="en-US" sz="2000" dirty="0"/>
              <a:t>자체적으로 새로운 모델명을 추가한 파생 모델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※</a:t>
            </a:r>
            <a:r>
              <a:rPr lang="ko-KR" altLang="en-US" sz="1800" dirty="0">
                <a:solidFill>
                  <a:srgbClr val="FF0000"/>
                </a:solidFill>
              </a:rPr>
              <a:t>당해 모델의 전기적</a:t>
            </a:r>
            <a:r>
              <a:rPr lang="en-US" altLang="ko-KR" sz="1800" dirty="0">
                <a:solidFill>
                  <a:srgbClr val="FF0000"/>
                </a:solidFill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</a:rPr>
              <a:t>기계적인 내부구조 변경이 있는 경우 별도의 신규모델로 간주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효율등급 제품 목록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기본모델을 찾아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</a:t>
            </a:r>
            <a:endParaRPr lang="en-US" altLang="ko-KR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" y="3780703"/>
            <a:ext cx="10788712" cy="21354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172" y="5839321"/>
            <a:ext cx="288000" cy="288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990088" y="5781129"/>
            <a:ext cx="265176" cy="125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6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추가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추가모델 신고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※</a:t>
            </a:r>
            <a:r>
              <a:rPr lang="ko-KR" altLang="en-US" sz="2000" dirty="0">
                <a:solidFill>
                  <a:srgbClr val="FF0000"/>
                </a:solidFill>
              </a:rPr>
              <a:t>당해 모델의 전기적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기계적인 내부구조 변경이 있는 경우 별도의 신규모델로 간주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C8749-035F-5C8E-BF26-0E4E1C299D1C}"/>
              </a:ext>
            </a:extLst>
          </p:cNvPr>
          <p:cNvSpPr txBox="1"/>
          <p:nvPr/>
        </p:nvSpPr>
        <p:spPr>
          <a:xfrm>
            <a:off x="5922715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/>
          <a:stretch/>
        </p:blipFill>
        <p:spPr>
          <a:xfrm>
            <a:off x="339536" y="2790011"/>
            <a:ext cx="10816144" cy="34485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flipV="1">
            <a:off x="556224" y="3928224"/>
            <a:ext cx="714792" cy="342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 flipV="1">
            <a:off x="556224" y="5174704"/>
            <a:ext cx="714792" cy="16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flipV="1">
            <a:off x="5839048" y="4911275"/>
            <a:ext cx="714792" cy="16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04" y="5264461"/>
            <a:ext cx="288000" cy="288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28" y="5052095"/>
            <a:ext cx="288000" cy="28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21734A6-F931-AE95-98DB-0606DBF6BA6D}"/>
              </a:ext>
            </a:extLst>
          </p:cNvPr>
          <p:cNvSpPr/>
          <p:nvPr/>
        </p:nvSpPr>
        <p:spPr>
          <a:xfrm>
            <a:off x="1298448" y="3658133"/>
            <a:ext cx="4469512" cy="612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dirty="0">
                <a:solidFill>
                  <a:schemeClr val="tx1"/>
                </a:solidFill>
              </a:rPr>
              <a:t>추가사유 예시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전기적 성질 변화 없이 단순 색상 변경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B4DFB38-ABC8-E83A-8621-A68FAF1B0470}"/>
              </a:ext>
            </a:extLst>
          </p:cNvPr>
          <p:cNvSpPr/>
          <p:nvPr/>
        </p:nvSpPr>
        <p:spPr>
          <a:xfrm>
            <a:off x="4664963" y="1261467"/>
            <a:ext cx="7315200" cy="72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dirty="0" err="1" smtClean="0">
                <a:solidFill>
                  <a:schemeClr val="tx1"/>
                </a:solidFill>
              </a:rPr>
              <a:t>추가모델은</a:t>
            </a:r>
            <a:r>
              <a:rPr lang="ko-KR" altLang="en-US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기본모델</a:t>
            </a:r>
            <a:r>
              <a:rPr lang="ko-KR" altLang="en-US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성적서로 신고하므로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성적서는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</a:rPr>
              <a:t>필요하지 않으나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색상변경 등은 이미지를 새로 첨부해야함</a:t>
            </a:r>
            <a:endParaRPr lang="en-US" altLang="ko-KR" sz="1800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203" y="409923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r="408" b="1033"/>
          <a:stretch/>
        </p:blipFill>
        <p:spPr>
          <a:xfrm>
            <a:off x="339536" y="2765154"/>
            <a:ext cx="5242481" cy="2751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80C11-CB10-356E-8C31-4EDFACF2C169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0F5D7-3FEC-E744-9875-214AC52BD9C0}"/>
              </a:ext>
            </a:extLst>
          </p:cNvPr>
          <p:cNvSpPr txBox="1"/>
          <p:nvPr/>
        </p:nvSpPr>
        <p:spPr>
          <a:xfrm>
            <a:off x="339536" y="1264666"/>
            <a:ext cx="32720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말소 모델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AF2EB1-0946-A6C2-54B8-86A2877003A8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E3C28DE0-D5D8-3CEE-01CA-8EC2A2FEC9E7}"/>
              </a:ext>
            </a:extLst>
          </p:cNvPr>
          <p:cNvSpPr txBox="1">
            <a:spLocks/>
          </p:cNvSpPr>
          <p:nvPr/>
        </p:nvSpPr>
        <p:spPr>
          <a:xfrm>
            <a:off x="301337" y="2009198"/>
            <a:ext cx="4145972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해당 모델의 </a:t>
            </a:r>
            <a:r>
              <a:rPr lang="en-US" altLang="ko-KR" sz="2000" dirty="0"/>
              <a:t>“</a:t>
            </a:r>
            <a:r>
              <a:rPr lang="ko-KR" altLang="en-US" sz="2000" dirty="0"/>
              <a:t>말소</a:t>
            </a:r>
            <a:r>
              <a:rPr lang="en-US" altLang="ko-KR" sz="2000" dirty="0"/>
              <a:t>” </a:t>
            </a:r>
            <a:r>
              <a:rPr lang="ko-KR" altLang="en-US" sz="2000" dirty="0"/>
              <a:t>버튼 클릭</a:t>
            </a:r>
            <a:endParaRPr lang="en-US" altLang="ko-KR" sz="2000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C0AF7FFD-88B9-41A0-FC1F-AE63405405F4}"/>
              </a:ext>
            </a:extLst>
          </p:cNvPr>
          <p:cNvSpPr txBox="1">
            <a:spLocks/>
          </p:cNvSpPr>
          <p:nvPr/>
        </p:nvSpPr>
        <p:spPr>
          <a:xfrm>
            <a:off x="6685789" y="2058780"/>
            <a:ext cx="3307772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말소사유 입력 후 저장</a:t>
            </a: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E89BA-CEDC-C28E-6E81-A2392D749E94}"/>
              </a:ext>
            </a:extLst>
          </p:cNvPr>
          <p:cNvSpPr txBox="1"/>
          <p:nvPr/>
        </p:nvSpPr>
        <p:spPr>
          <a:xfrm>
            <a:off x="5922715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15" y="5404105"/>
            <a:ext cx="288000" cy="40627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417320" y="5404105"/>
            <a:ext cx="119652" cy="112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r="2350" b="3765"/>
          <a:stretch/>
        </p:blipFill>
        <p:spPr>
          <a:xfrm>
            <a:off x="6510528" y="2626652"/>
            <a:ext cx="5102352" cy="303616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21734A6-F931-AE95-98DB-0606DBF6BA6D}"/>
              </a:ext>
            </a:extLst>
          </p:cNvPr>
          <p:cNvSpPr/>
          <p:nvPr/>
        </p:nvSpPr>
        <p:spPr>
          <a:xfrm>
            <a:off x="339536" y="5837811"/>
            <a:ext cx="5027992" cy="47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더 이상 생산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수입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하지 않는 모델은 말소 신청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882896" y="4699424"/>
            <a:ext cx="320040" cy="64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5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1592020-8C60-23CF-034E-F71AED411178}"/>
              </a:ext>
            </a:extLst>
          </p:cNvPr>
          <p:cNvSpPr/>
          <p:nvPr/>
        </p:nvSpPr>
        <p:spPr>
          <a:xfrm>
            <a:off x="5703778" y="5611783"/>
            <a:ext cx="6068291" cy="502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효율등급제품 신고 확인서를 클릭하여 다운로드 가능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26340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제품신고 방법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기타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266700" y="1946852"/>
            <a:ext cx="11658599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효율관리기자재 신고 확인서</a:t>
            </a:r>
            <a:endParaRPr lang="en-US" altLang="ko-KR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r="408" b="1033"/>
          <a:stretch/>
        </p:blipFill>
        <p:spPr>
          <a:xfrm>
            <a:off x="339536" y="2396819"/>
            <a:ext cx="11538521" cy="30967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08" y="5493577"/>
            <a:ext cx="288000" cy="40627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183112" y="5309419"/>
            <a:ext cx="387789" cy="184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433303" y="4607005"/>
            <a:ext cx="561525" cy="64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6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B3F2F0B7-AF2E-2348-18AE-C2144E1B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26919"/>
            <a:ext cx="4949537" cy="4876800"/>
          </a:xfrm>
          <a:prstGeom prst="rect">
            <a:avLst/>
          </a:prstGeom>
        </p:spPr>
      </p:pic>
      <p:sp>
        <p:nvSpPr>
          <p:cNvPr id="5" name="제목 7">
            <a:extLst>
              <a:ext uri="{FF2B5EF4-FFF2-40B4-BE49-F238E27FC236}">
                <a16:creationId xmlns:a16="http://schemas.microsoft.com/office/drawing/2014/main" id="{BFE12702-46C2-1BB8-A39C-038FB2DBDD3C}"/>
              </a:ext>
            </a:extLst>
          </p:cNvPr>
          <p:cNvSpPr txBox="1">
            <a:spLocks/>
          </p:cNvSpPr>
          <p:nvPr/>
        </p:nvSpPr>
        <p:spPr>
          <a:xfrm>
            <a:off x="1123351" y="2979696"/>
            <a:ext cx="4036334" cy="710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spcAft>
                <a:spcPts val="600"/>
              </a:spcAft>
            </a:pPr>
            <a:r>
              <a:rPr lang="ko-KR" altLang="en-US" sz="5000" b="1" kern="1200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감사합니다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D67D8F7-4666-A65E-7A24-D5727672C45E}"/>
              </a:ext>
            </a:extLst>
          </p:cNvPr>
          <p:cNvSpPr/>
          <p:nvPr/>
        </p:nvSpPr>
        <p:spPr>
          <a:xfrm>
            <a:off x="0" y="2971800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AD7D7A-2DD3-F179-BBCF-036C070FAC0D}"/>
              </a:ext>
            </a:extLst>
          </p:cNvPr>
          <p:cNvSpPr/>
          <p:nvPr/>
        </p:nvSpPr>
        <p:spPr>
          <a:xfrm>
            <a:off x="277091" y="2968336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713059-B0D6-F14E-93F5-9EB8D92E56B0}"/>
              </a:ext>
            </a:extLst>
          </p:cNvPr>
          <p:cNvSpPr/>
          <p:nvPr/>
        </p:nvSpPr>
        <p:spPr>
          <a:xfrm>
            <a:off x="564573" y="2975263"/>
            <a:ext cx="197427" cy="67540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918C4C7-1013-8C49-34BB-CFEC5745ED5F}"/>
              </a:ext>
            </a:extLst>
          </p:cNvPr>
          <p:cNvSpPr/>
          <p:nvPr/>
        </p:nvSpPr>
        <p:spPr>
          <a:xfrm>
            <a:off x="11658600" y="0"/>
            <a:ext cx="533400" cy="685800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9F0F30A-4982-4246-9573-AD63F847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271607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5000" dirty="0"/>
              <a:t>목차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551D03D-6A9A-0D7D-9F8C-5B132E263845}"/>
              </a:ext>
            </a:extLst>
          </p:cNvPr>
          <p:cNvGrpSpPr/>
          <p:nvPr/>
        </p:nvGrpSpPr>
        <p:grpSpPr>
          <a:xfrm>
            <a:off x="837226" y="1659312"/>
            <a:ext cx="6431106" cy="707886"/>
            <a:chOff x="294640" y="3596640"/>
            <a:chExt cx="6431106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534BC2-3FA3-FAC2-A6F7-487179651151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5BAA"/>
                  </a:solidFill>
                  <a:latin typeface="+mj-ea"/>
                  <a:ea typeface="+mj-ea"/>
                </a:rPr>
                <a:t>1</a:t>
              </a:r>
              <a:endParaRPr lang="ko-KR" altLang="en-US" sz="4000" b="1" dirty="0">
                <a:solidFill>
                  <a:srgbClr val="005BAA"/>
                </a:solidFill>
                <a:latin typeface="+mj-ea"/>
                <a:ea typeface="+mj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A2D104-95CF-3208-DA86-D0B9D23515A7}"/>
                </a:ext>
              </a:extLst>
            </p:cNvPr>
            <p:cNvSpPr txBox="1"/>
            <p:nvPr/>
          </p:nvSpPr>
          <p:spPr>
            <a:xfrm>
              <a:off x="943394" y="3688973"/>
              <a:ext cx="578235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50" dirty="0"/>
                <a:t>에너지소비효율등급표시 신고절차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9D62A92-FC57-6C4F-12B9-1A2093368D7D}"/>
              </a:ext>
            </a:extLst>
          </p:cNvPr>
          <p:cNvGrpSpPr/>
          <p:nvPr/>
        </p:nvGrpSpPr>
        <p:grpSpPr>
          <a:xfrm>
            <a:off x="837226" y="2650150"/>
            <a:ext cx="5450068" cy="707886"/>
            <a:chOff x="294640" y="3596640"/>
            <a:chExt cx="5450068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903549-23FC-9E77-D313-EB43E9C28DE4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5BAA"/>
                  </a:solidFill>
                  <a:latin typeface="+mj-ea"/>
                  <a:ea typeface="+mj-ea"/>
                </a:rPr>
                <a:t>2</a:t>
              </a:r>
              <a:endParaRPr lang="ko-KR" altLang="en-US" sz="4000" b="1" dirty="0">
                <a:solidFill>
                  <a:srgbClr val="005BAA"/>
                </a:solidFill>
                <a:latin typeface="+mj-ea"/>
                <a:ea typeface="+mj-e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2A09AD-1BF7-2CE7-7E2A-BA9763661B22}"/>
                </a:ext>
              </a:extLst>
            </p:cNvPr>
            <p:cNvSpPr txBox="1"/>
            <p:nvPr/>
          </p:nvSpPr>
          <p:spPr>
            <a:xfrm>
              <a:off x="943394" y="3688973"/>
              <a:ext cx="48013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50" dirty="0"/>
                <a:t>효율관리제도 홈페이지 안내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F8DDF51-7069-321C-B819-8CF7C984F49F}"/>
              </a:ext>
            </a:extLst>
          </p:cNvPr>
          <p:cNvGrpSpPr/>
          <p:nvPr/>
        </p:nvGrpSpPr>
        <p:grpSpPr>
          <a:xfrm>
            <a:off x="837226" y="3640988"/>
            <a:ext cx="3507229" cy="707886"/>
            <a:chOff x="294640" y="3596640"/>
            <a:chExt cx="3507229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29347B-8EFE-FCE2-6251-E8A8CB494EE2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5BAA"/>
                  </a:solidFill>
                  <a:latin typeface="+mj-ea"/>
                  <a:ea typeface="+mj-ea"/>
                </a:rPr>
                <a:t>3</a:t>
              </a:r>
              <a:endParaRPr lang="ko-KR" altLang="en-US" sz="4000" b="1" dirty="0">
                <a:solidFill>
                  <a:srgbClr val="005BAA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BF8FC1-B6CE-9770-1955-5F67F118536D}"/>
                </a:ext>
              </a:extLst>
            </p:cNvPr>
            <p:cNvSpPr txBox="1"/>
            <p:nvPr/>
          </p:nvSpPr>
          <p:spPr>
            <a:xfrm>
              <a:off x="943394" y="3688973"/>
              <a:ext cx="285847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50" dirty="0"/>
                <a:t>신고시스템 안내</a:t>
              </a:r>
              <a:endParaRPr lang="en-US" altLang="ko-KR" sz="3000" spc="-150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279FE32-6EE4-950B-0F79-C409C23D4E40}"/>
              </a:ext>
            </a:extLst>
          </p:cNvPr>
          <p:cNvSpPr/>
          <p:nvPr/>
        </p:nvSpPr>
        <p:spPr>
          <a:xfrm>
            <a:off x="11658600" y="0"/>
            <a:ext cx="533400" cy="685800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0B468-E0CB-8B54-1700-3C736B718179}"/>
              </a:ext>
            </a:extLst>
          </p:cNvPr>
          <p:cNvSpPr txBox="1"/>
          <p:nvPr/>
        </p:nvSpPr>
        <p:spPr>
          <a:xfrm>
            <a:off x="1319646" y="4364182"/>
            <a:ext cx="4333009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회원가입</a:t>
            </a:r>
            <a:endParaRPr lang="en-US" altLang="ko-KR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시스템 개요</a:t>
            </a:r>
            <a:endParaRPr lang="en-US" altLang="ko-KR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dirty="0"/>
              <a:t>신고 방법</a:t>
            </a:r>
            <a:endParaRPr lang="en-US" altLang="ko-KR" sz="25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87718319-FC51-989B-E1EB-D55F6EB1C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4" t="1137" r="5000" b="1167"/>
          <a:stretch/>
        </p:blipFill>
        <p:spPr>
          <a:xfrm>
            <a:off x="9684327" y="0"/>
            <a:ext cx="1974273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3A017-FFB7-AAA7-FDDE-C06F7F0C565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1. </a:t>
            </a:r>
            <a:r>
              <a:rPr lang="ko-KR" altLang="en-US" sz="3000" b="1" dirty="0">
                <a:solidFill>
                  <a:schemeClr val="bg1"/>
                </a:solidFill>
              </a:rPr>
              <a:t>에너지소비효율등급표시 신고절차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85DC554-E663-8F5E-0D1A-103B0BB83E51}"/>
              </a:ext>
            </a:extLst>
          </p:cNvPr>
          <p:cNvSpPr/>
          <p:nvPr/>
        </p:nvSpPr>
        <p:spPr>
          <a:xfrm>
            <a:off x="687762" y="1993543"/>
            <a:ext cx="2161078" cy="718484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제조 및 수입업체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A15815-5F70-63FF-3152-F1E6D7B842B1}"/>
              </a:ext>
            </a:extLst>
          </p:cNvPr>
          <p:cNvSpPr/>
          <p:nvPr/>
        </p:nvSpPr>
        <p:spPr>
          <a:xfrm>
            <a:off x="3479948" y="1983153"/>
            <a:ext cx="2176895" cy="728874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시험기관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7D11FEE-5F64-83D9-9B5A-DB344E01F801}"/>
              </a:ext>
            </a:extLst>
          </p:cNvPr>
          <p:cNvSpPr/>
          <p:nvPr/>
        </p:nvSpPr>
        <p:spPr>
          <a:xfrm>
            <a:off x="9292477" y="1972760"/>
            <a:ext cx="2177354" cy="728875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한국에너지공단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B6986F-C336-DDC0-CA39-FA5D5FAFF722}"/>
              </a:ext>
            </a:extLst>
          </p:cNvPr>
          <p:cNvSpPr txBox="1"/>
          <p:nvPr/>
        </p:nvSpPr>
        <p:spPr>
          <a:xfrm>
            <a:off x="1527690" y="1347584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1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6F388A-2DA6-1120-AA5B-3C5A10E7E96F}"/>
              </a:ext>
            </a:extLst>
          </p:cNvPr>
          <p:cNvSpPr txBox="1"/>
          <p:nvPr/>
        </p:nvSpPr>
        <p:spPr>
          <a:xfrm>
            <a:off x="4327784" y="1287819"/>
            <a:ext cx="48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2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6027EC-010F-FC87-0298-03C6CAD6D530}"/>
              </a:ext>
            </a:extLst>
          </p:cNvPr>
          <p:cNvSpPr txBox="1"/>
          <p:nvPr/>
        </p:nvSpPr>
        <p:spPr>
          <a:xfrm>
            <a:off x="7339673" y="130303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3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5E4BC6-F9A1-6054-6CA4-4EBDF90C0D60}"/>
              </a:ext>
            </a:extLst>
          </p:cNvPr>
          <p:cNvSpPr txBox="1"/>
          <p:nvPr/>
        </p:nvSpPr>
        <p:spPr>
          <a:xfrm>
            <a:off x="10140543" y="125108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005BAA"/>
                </a:solidFill>
                <a:latin typeface="+mj-ea"/>
                <a:ea typeface="+mj-ea"/>
              </a:rPr>
              <a:t>4</a:t>
            </a:r>
            <a:endParaRPr lang="ko-KR" altLang="en-US" sz="4000" b="1" dirty="0">
              <a:solidFill>
                <a:srgbClr val="005BAA"/>
              </a:solidFill>
              <a:latin typeface="+mj-ea"/>
              <a:ea typeface="+mj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A0506A-564A-D6D8-642C-7AE1AA61B52F}"/>
              </a:ext>
            </a:extLst>
          </p:cNvPr>
          <p:cNvSpPr/>
          <p:nvPr/>
        </p:nvSpPr>
        <p:spPr>
          <a:xfrm>
            <a:off x="6499745" y="1979688"/>
            <a:ext cx="2161078" cy="718484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제조 및 수입업체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3D57E-E65B-CABE-C693-1F7B37D4E088}"/>
              </a:ext>
            </a:extLst>
          </p:cNvPr>
          <p:cNvSpPr txBox="1"/>
          <p:nvPr/>
        </p:nvSpPr>
        <p:spPr>
          <a:xfrm rot="5400000">
            <a:off x="1573376" y="282869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5D0762-D719-8161-8C08-A9905BEB04AA}"/>
              </a:ext>
            </a:extLst>
          </p:cNvPr>
          <p:cNvSpPr txBox="1"/>
          <p:nvPr/>
        </p:nvSpPr>
        <p:spPr>
          <a:xfrm rot="5400000">
            <a:off x="4373470" y="281483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A60015-AE95-7232-494D-34D2D941185A}"/>
              </a:ext>
            </a:extLst>
          </p:cNvPr>
          <p:cNvSpPr txBox="1"/>
          <p:nvPr/>
        </p:nvSpPr>
        <p:spPr>
          <a:xfrm rot="5400000">
            <a:off x="7385359" y="280444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8C388A-C98A-24D3-04DA-9D594956E1AB}"/>
              </a:ext>
            </a:extLst>
          </p:cNvPr>
          <p:cNvSpPr txBox="1"/>
          <p:nvPr/>
        </p:nvSpPr>
        <p:spPr>
          <a:xfrm rot="5400000">
            <a:off x="10186229" y="278020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CD503AD-789C-CABE-4862-AEA099696049}"/>
              </a:ext>
            </a:extLst>
          </p:cNvPr>
          <p:cNvSpPr/>
          <p:nvPr/>
        </p:nvSpPr>
        <p:spPr>
          <a:xfrm>
            <a:off x="687762" y="3434417"/>
            <a:ext cx="2161078" cy="7184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효율관리기자재 </a:t>
            </a:r>
          </a:p>
          <a:p>
            <a:pPr algn="ctr"/>
            <a:r>
              <a:rPr lang="ko-KR" altLang="en-US" sz="1600" dirty="0"/>
              <a:t>적용범위 확인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65956E9E-A894-766C-48CE-17E5ADBC20BF}"/>
              </a:ext>
            </a:extLst>
          </p:cNvPr>
          <p:cNvSpPr/>
          <p:nvPr/>
        </p:nvSpPr>
        <p:spPr>
          <a:xfrm>
            <a:off x="3479948" y="3424027"/>
            <a:ext cx="2176895" cy="7288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성적서 발급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89F03A3-6454-EBFA-89A3-184E4E733499}"/>
              </a:ext>
            </a:extLst>
          </p:cNvPr>
          <p:cNvSpPr/>
          <p:nvPr/>
        </p:nvSpPr>
        <p:spPr>
          <a:xfrm>
            <a:off x="9292477" y="3413634"/>
            <a:ext cx="2177354" cy="728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신고 접수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3A838D8-09CF-A7BA-080B-D0AB0FE691BD}"/>
              </a:ext>
            </a:extLst>
          </p:cNvPr>
          <p:cNvSpPr/>
          <p:nvPr/>
        </p:nvSpPr>
        <p:spPr>
          <a:xfrm>
            <a:off x="6499745" y="3420562"/>
            <a:ext cx="2161078" cy="7184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성적서 발급일로부터</a:t>
            </a:r>
            <a:r>
              <a:rPr lang="en-US" altLang="ko-KR" sz="1600" dirty="0"/>
              <a:t> </a:t>
            </a:r>
            <a:r>
              <a:rPr lang="ko-KR" altLang="en-US" sz="1600" b="1" u="sng" dirty="0">
                <a:solidFill>
                  <a:srgbClr val="C00000"/>
                </a:solidFill>
              </a:rPr>
              <a:t>유효기간 이내</a:t>
            </a:r>
            <a:r>
              <a:rPr lang="ko-KR" altLang="en-US" sz="1600" b="1" dirty="0">
                <a:solidFill>
                  <a:srgbClr val="C00000"/>
                </a:solidFill>
              </a:rPr>
              <a:t> </a:t>
            </a:r>
            <a:r>
              <a:rPr lang="ko-KR" altLang="en-US" sz="1600" dirty="0"/>
              <a:t>신고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8AEEFF-72D3-6529-A993-4C29FFA083A5}"/>
              </a:ext>
            </a:extLst>
          </p:cNvPr>
          <p:cNvSpPr txBox="1"/>
          <p:nvPr/>
        </p:nvSpPr>
        <p:spPr>
          <a:xfrm rot="5400000">
            <a:off x="1573376" y="426956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21F85F-67A1-FE42-AA3A-5967450FD3F7}"/>
              </a:ext>
            </a:extLst>
          </p:cNvPr>
          <p:cNvSpPr txBox="1"/>
          <p:nvPr/>
        </p:nvSpPr>
        <p:spPr>
          <a:xfrm rot="5400000">
            <a:off x="4373470" y="42557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E7D9137-FD70-9803-AE51-459542DA1E6B}"/>
              </a:ext>
            </a:extLst>
          </p:cNvPr>
          <p:cNvSpPr/>
          <p:nvPr/>
        </p:nvSpPr>
        <p:spPr>
          <a:xfrm>
            <a:off x="687762" y="4875290"/>
            <a:ext cx="2161078" cy="7184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시험의뢰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F0717E2-8CCC-8E90-1F6D-E428F8FEAD5F}"/>
              </a:ext>
            </a:extLst>
          </p:cNvPr>
          <p:cNvSpPr/>
          <p:nvPr/>
        </p:nvSpPr>
        <p:spPr>
          <a:xfrm>
            <a:off x="3479948" y="4864900"/>
            <a:ext cx="2176895" cy="7288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신고시스템에 </a:t>
            </a:r>
            <a:endParaRPr lang="en-US" altLang="ko-KR" sz="1600" dirty="0"/>
          </a:p>
          <a:p>
            <a:pPr algn="ctr"/>
            <a:r>
              <a:rPr lang="ko-KR" altLang="en-US" sz="1600" dirty="0"/>
              <a:t>성적서 등록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B2EBD7C-CCE0-EF96-AF63-D3D495B93A0E}"/>
              </a:ext>
            </a:extLst>
          </p:cNvPr>
          <p:cNvSpPr/>
          <p:nvPr/>
        </p:nvSpPr>
        <p:spPr>
          <a:xfrm>
            <a:off x="6816667" y="4873335"/>
            <a:ext cx="5060142" cy="72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효율등급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성적서 발급 </a:t>
            </a:r>
            <a:r>
              <a:rPr lang="en-US" altLang="ko-KR" b="1" u="sng" dirty="0">
                <a:solidFill>
                  <a:srgbClr val="C00000"/>
                </a:solidFill>
              </a:rPr>
              <a:t>90</a:t>
            </a:r>
            <a:r>
              <a:rPr lang="ko-KR" altLang="en-US" b="1" u="sng" dirty="0">
                <a:solidFill>
                  <a:srgbClr val="C00000"/>
                </a:solidFill>
              </a:rPr>
              <a:t>일 이내</a:t>
            </a:r>
            <a:r>
              <a:rPr lang="ko-KR" altLang="en-US" b="1" dirty="0">
                <a:solidFill>
                  <a:schemeClr val="tx1"/>
                </a:solidFill>
              </a:rPr>
              <a:t> 제품 신고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대기전력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성적서 발급 </a:t>
            </a:r>
            <a:r>
              <a:rPr lang="en-US" altLang="ko-KR" b="1" u="sng" dirty="0">
                <a:solidFill>
                  <a:srgbClr val="C00000"/>
                </a:solidFill>
              </a:rPr>
              <a:t>60</a:t>
            </a:r>
            <a:r>
              <a:rPr lang="ko-KR" altLang="en-US" b="1" u="sng" dirty="0">
                <a:solidFill>
                  <a:srgbClr val="C00000"/>
                </a:solidFill>
              </a:rPr>
              <a:t>일 이내</a:t>
            </a: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제품 신고</a:t>
            </a:r>
          </a:p>
        </p:txBody>
      </p: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73E4A950-8B02-FE4C-4CDE-32AC7B1F58FC}"/>
              </a:ext>
            </a:extLst>
          </p:cNvPr>
          <p:cNvCxnSpPr>
            <a:cxnSpLocks/>
            <a:stCxn id="44" idx="2"/>
            <a:endCxn id="49" idx="0"/>
          </p:cNvCxnSpPr>
          <p:nvPr/>
        </p:nvCxnSpPr>
        <p:spPr>
          <a:xfrm rot="16200000" flipH="1">
            <a:off x="8096367" y="3622963"/>
            <a:ext cx="734289" cy="176645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BFA75FF-DA95-BF7D-ED28-AD813668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991880"/>
            <a:ext cx="5043055" cy="990311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방법 </a:t>
            </a:r>
            <a:r>
              <a:rPr lang="en-US" altLang="ko-KR" sz="2000" dirty="0"/>
              <a:t>1 </a:t>
            </a:r>
          </a:p>
          <a:p>
            <a:pPr marL="0" indent="0">
              <a:buNone/>
            </a:pPr>
            <a:r>
              <a:rPr lang="ko-KR" altLang="en-US" sz="2000" dirty="0"/>
              <a:t>한국에너지공단 홈페이지</a:t>
            </a:r>
            <a:r>
              <a:rPr lang="en-US" altLang="ko-KR" sz="2000" dirty="0"/>
              <a:t>(www.energy.or.kr) </a:t>
            </a:r>
          </a:p>
          <a:p>
            <a:pPr marL="0" indent="0">
              <a:buNone/>
            </a:pPr>
            <a:r>
              <a:rPr lang="en-US" altLang="ko-KR" sz="2000" dirty="0"/>
              <a:t>-&gt; </a:t>
            </a:r>
            <a:r>
              <a:rPr lang="ko-KR" altLang="en-US" sz="2000" dirty="0"/>
              <a:t>전자민원 </a:t>
            </a:r>
            <a:r>
              <a:rPr lang="en-US" altLang="ko-KR" sz="2000" dirty="0"/>
              <a:t>-&gt; </a:t>
            </a:r>
            <a:r>
              <a:rPr lang="ko-KR" altLang="en-US" sz="2000" dirty="0"/>
              <a:t>제도별 신고 선택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04A29-33BC-5E98-414A-5D93B15C1498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2. </a:t>
            </a:r>
            <a:r>
              <a:rPr lang="ko-KR" altLang="en-US" sz="3000" b="1" spc="-150" dirty="0">
                <a:solidFill>
                  <a:schemeClr val="bg1"/>
                </a:solidFill>
              </a:rPr>
              <a:t>효율관리제도 홈페이지 안내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CBA8-F363-54B9-6D9F-B601F6AD640B}"/>
              </a:ext>
            </a:extLst>
          </p:cNvPr>
          <p:cNvSpPr txBox="1"/>
          <p:nvPr/>
        </p:nvSpPr>
        <p:spPr>
          <a:xfrm>
            <a:off x="339536" y="1264666"/>
            <a:ext cx="3153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효율관리제도 접속 방법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CCB5AF-4115-39D3-2B54-E387AB846B66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9C45607-4C0D-C449-D742-F39FC4D0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380" y="1281280"/>
            <a:ext cx="6264183" cy="495326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BE9457C-4F5A-2D40-267D-FE3E7F5B9A0F}"/>
              </a:ext>
            </a:extLst>
          </p:cNvPr>
          <p:cNvSpPr/>
          <p:nvPr/>
        </p:nvSpPr>
        <p:spPr>
          <a:xfrm>
            <a:off x="5456959" y="3054927"/>
            <a:ext cx="1276350" cy="446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11C2BC-8F54-CA5E-5F79-18CCD21AE3B7}"/>
              </a:ext>
            </a:extLst>
          </p:cNvPr>
          <p:cNvSpPr/>
          <p:nvPr/>
        </p:nvSpPr>
        <p:spPr>
          <a:xfrm>
            <a:off x="9372600" y="1267691"/>
            <a:ext cx="498764" cy="3221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2502CFF-24B2-D81F-CC4D-11E04A91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019" y="1530928"/>
            <a:ext cx="288000" cy="2880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0B209A8-ECBE-BFCD-28A1-A1FC63DF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283" y="342900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BFA75FF-DA95-BF7D-ED28-AD813668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77580"/>
            <a:ext cx="11526982" cy="813665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방법 </a:t>
            </a:r>
            <a:r>
              <a:rPr lang="en-US" altLang="ko-KR" sz="2000" dirty="0"/>
              <a:t>2 </a:t>
            </a:r>
          </a:p>
          <a:p>
            <a:pPr marL="0" indent="0">
              <a:buNone/>
            </a:pPr>
            <a:r>
              <a:rPr lang="ko-KR" altLang="en-US" sz="2000" dirty="0"/>
              <a:t>효율관리제도 홈페이지</a:t>
            </a:r>
            <a:r>
              <a:rPr lang="en-US" altLang="ko-KR" sz="2000" dirty="0"/>
              <a:t>(eep.energy.or.kr) -&gt; </a:t>
            </a:r>
            <a:r>
              <a:rPr lang="ko-KR" altLang="en-US" sz="2000" dirty="0"/>
              <a:t>제품신고 및 인증신청 </a:t>
            </a:r>
            <a:r>
              <a:rPr lang="en-US" altLang="ko-KR" sz="2000" dirty="0"/>
              <a:t>-&gt; </a:t>
            </a:r>
            <a:r>
              <a:rPr lang="ko-KR" altLang="en-US" sz="2000" dirty="0"/>
              <a:t>제품신고 바로가기</a:t>
            </a:r>
            <a:r>
              <a:rPr lang="en-US" altLang="ko-KR" sz="2000" dirty="0"/>
              <a:t>(</a:t>
            </a:r>
            <a:r>
              <a:rPr lang="ko-KR" altLang="en-US" sz="2000" dirty="0"/>
              <a:t>업체용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04A29-33BC-5E98-414A-5D93B15C1498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2. </a:t>
            </a:r>
            <a:r>
              <a:rPr lang="ko-KR" altLang="en-US" sz="3000" b="1" spc="-150" dirty="0">
                <a:solidFill>
                  <a:schemeClr val="bg1"/>
                </a:solidFill>
              </a:rPr>
              <a:t>효율관리제도 홈페이지 안내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CBA8-F363-54B9-6D9F-B601F6AD640B}"/>
              </a:ext>
            </a:extLst>
          </p:cNvPr>
          <p:cNvSpPr txBox="1"/>
          <p:nvPr/>
        </p:nvSpPr>
        <p:spPr>
          <a:xfrm>
            <a:off x="339536" y="1264666"/>
            <a:ext cx="31534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효율관리제도 접속 방법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CCB5AF-4115-39D3-2B54-E387AB846B66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31254E-D8D9-443C-A50F-1671510A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50" y="2713367"/>
            <a:ext cx="5778150" cy="329870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9A8C482-D93A-BBB1-4F43-F2C1FCFA8EC3}"/>
              </a:ext>
            </a:extLst>
          </p:cNvPr>
          <p:cNvSpPr/>
          <p:nvPr/>
        </p:nvSpPr>
        <p:spPr>
          <a:xfrm>
            <a:off x="2724150" y="2982191"/>
            <a:ext cx="1006186" cy="2909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FE2AD9-7B20-3F71-2DD7-78EC2CE4F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383" y="3285000"/>
            <a:ext cx="288000" cy="28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644F3B-004B-6A56-DBD9-80DC03E6048B}"/>
              </a:ext>
            </a:extLst>
          </p:cNvPr>
          <p:cNvSpPr txBox="1"/>
          <p:nvPr/>
        </p:nvSpPr>
        <p:spPr>
          <a:xfrm>
            <a:off x="6236982" y="394052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21DAACC-6904-23D1-6B88-4528263D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716" y="2737452"/>
            <a:ext cx="5163702" cy="3216539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1C36B7B6-2F02-7882-2792-B2E4FAE9EB72}"/>
              </a:ext>
            </a:extLst>
          </p:cNvPr>
          <p:cNvSpPr/>
          <p:nvPr/>
        </p:nvSpPr>
        <p:spPr>
          <a:xfrm>
            <a:off x="8674677" y="5649191"/>
            <a:ext cx="1071995" cy="284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1B843C7-4A42-7E70-FBB3-53DFF511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911" y="595200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C04A29-33BC-5E98-414A-5D93B15C1498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CBA8-F363-54B9-6D9F-B601F6AD640B}"/>
              </a:ext>
            </a:extLst>
          </p:cNvPr>
          <p:cNvSpPr txBox="1"/>
          <p:nvPr/>
        </p:nvSpPr>
        <p:spPr>
          <a:xfrm>
            <a:off x="339536" y="1264666"/>
            <a:ext cx="2560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회원가입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업체등록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CCB5AF-4115-39D3-2B54-E387AB846B66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507B2691-9DC1-9279-D9BF-649AB74AE000}"/>
              </a:ext>
            </a:extLst>
          </p:cNvPr>
          <p:cNvSpPr txBox="1">
            <a:spLocks/>
          </p:cNvSpPr>
          <p:nvPr/>
        </p:nvSpPr>
        <p:spPr>
          <a:xfrm>
            <a:off x="301336" y="2009198"/>
            <a:ext cx="11253355" cy="76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회원가입 </a:t>
            </a:r>
            <a:r>
              <a:rPr lang="en-US" altLang="ko-KR" sz="2000" dirty="0"/>
              <a:t>&gt; </a:t>
            </a:r>
            <a:r>
              <a:rPr lang="ko-KR" altLang="en-US" sz="2000" dirty="0"/>
              <a:t>업체검색 </a:t>
            </a:r>
            <a:r>
              <a:rPr lang="en-US" altLang="ko-KR" sz="2000" dirty="0"/>
              <a:t>&gt; </a:t>
            </a:r>
            <a:r>
              <a:rPr lang="ko-KR" altLang="en-US" sz="2000" b="1" dirty="0"/>
              <a:t>검색 시 업체명이 없을 경우</a:t>
            </a:r>
            <a:endParaRPr lang="en-US" altLang="ko-KR" sz="2000" b="1" dirty="0"/>
          </a:p>
          <a:p>
            <a:pPr marL="0" indent="0">
              <a:buNone/>
            </a:pPr>
            <a:r>
              <a:rPr lang="ko-KR" altLang="en-US" sz="2000" dirty="0"/>
              <a:t>업체 미등록 상태이므로 업체 등록 후 사용자 추가</a:t>
            </a:r>
            <a:r>
              <a:rPr lang="en-US" altLang="ko-KR" sz="2000" dirty="0"/>
              <a:t>(</a:t>
            </a:r>
            <a:r>
              <a:rPr lang="ko-KR" altLang="en-US" sz="2000" dirty="0"/>
              <a:t>회원가입</a:t>
            </a:r>
            <a:r>
              <a:rPr lang="en-US" altLang="ko-KR" sz="2000" dirty="0"/>
              <a:t>) &gt; </a:t>
            </a:r>
            <a:r>
              <a:rPr lang="ko-KR" altLang="en-US" sz="2000" dirty="0"/>
              <a:t>신규업체등록 클릭</a:t>
            </a:r>
            <a:endParaRPr lang="en-US" altLang="ko-KR" sz="20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A8376FF-4AC0-4AFC-E7EB-953B6BFA0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" t="2007" r="3498" b="1344"/>
          <a:stretch/>
        </p:blipFill>
        <p:spPr>
          <a:xfrm>
            <a:off x="696191" y="2961409"/>
            <a:ext cx="2670463" cy="3501736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D10B296-11A0-41DB-7F7A-4C5F0FC4355C}"/>
              </a:ext>
            </a:extLst>
          </p:cNvPr>
          <p:cNvSpPr/>
          <p:nvPr/>
        </p:nvSpPr>
        <p:spPr>
          <a:xfrm>
            <a:off x="5795218" y="1261467"/>
            <a:ext cx="6068291" cy="72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dirty="0">
                <a:solidFill>
                  <a:schemeClr val="tx1"/>
                </a:solidFill>
              </a:rPr>
              <a:t>효율관리제도시스템에 이미 등록된 사용자인 경우</a:t>
            </a:r>
            <a:r>
              <a:rPr lang="en-US" altLang="ko-KR" sz="1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chemeClr val="tx1"/>
                </a:solidFill>
              </a:rPr>
              <a:t>기 등록된 회원이기 때문에 업체등록 및 회원가입 불필요</a:t>
            </a:r>
            <a:endParaRPr lang="en-US" altLang="ko-KR" sz="1800" dirty="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1FE572D-5BD3-FD66-EA83-5C0C26BB14C0}"/>
              </a:ext>
            </a:extLst>
          </p:cNvPr>
          <p:cNvSpPr/>
          <p:nvPr/>
        </p:nvSpPr>
        <p:spPr>
          <a:xfrm>
            <a:off x="966355" y="5933209"/>
            <a:ext cx="2119745" cy="290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0A4A03B-3F4E-52FF-DD12-7C905DF1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6" y="6246409"/>
            <a:ext cx="288000" cy="288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4F7E71D-0938-8016-1222-A84387DFD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027" y="2951170"/>
            <a:ext cx="6611783" cy="2722266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D3E285E3-D50A-D798-0CFD-D6227AD5C23F}"/>
              </a:ext>
            </a:extLst>
          </p:cNvPr>
          <p:cNvSpPr/>
          <p:nvPr/>
        </p:nvSpPr>
        <p:spPr>
          <a:xfrm>
            <a:off x="3979200" y="5327073"/>
            <a:ext cx="530456" cy="190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19625409-6BEA-A5C3-3AFE-187255B6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00" y="5484410"/>
            <a:ext cx="288000" cy="2880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445B7434-D8BF-3EE9-77E9-79E72ADD7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243" y="3888850"/>
            <a:ext cx="6088446" cy="2324913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2461C176-4B58-E1FB-7BC7-809F571C7AC4}"/>
              </a:ext>
            </a:extLst>
          </p:cNvPr>
          <p:cNvSpPr/>
          <p:nvPr/>
        </p:nvSpPr>
        <p:spPr>
          <a:xfrm>
            <a:off x="9871363" y="3952009"/>
            <a:ext cx="827810" cy="1835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F05B1C4-3F0C-52A8-EF90-8678A2AEC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17" y="4109346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92318-9AE3-C14D-6463-1B18F7E71E49}"/>
              </a:ext>
            </a:extLst>
          </p:cNvPr>
          <p:cNvSpPr txBox="1"/>
          <p:nvPr/>
        </p:nvSpPr>
        <p:spPr>
          <a:xfrm>
            <a:off x="3473000" y="465749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37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C97E8C-D089-F12A-0276-F055B0EC8D43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7FC31-B739-F519-1228-9E809AD17A9B}"/>
              </a:ext>
            </a:extLst>
          </p:cNvPr>
          <p:cNvSpPr txBox="1"/>
          <p:nvPr/>
        </p:nvSpPr>
        <p:spPr>
          <a:xfrm>
            <a:off x="339536" y="1264666"/>
            <a:ext cx="2560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회원가입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(</a:t>
            </a:r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업체등록</a:t>
            </a:r>
            <a:r>
              <a:rPr lang="en-US" altLang="ko-KR" sz="2500" spc="-300" dirty="0">
                <a:solidFill>
                  <a:srgbClr val="393939"/>
                </a:solidFill>
                <a:latin typeface="+mn-ea"/>
              </a:rPr>
              <a:t>)</a:t>
            </a:r>
            <a:endParaRPr lang="ko-KR" altLang="en-US" sz="2500" spc="-300" dirty="0">
              <a:solidFill>
                <a:srgbClr val="393939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D18D8AD-3F9C-4DCC-CF7C-D1F9EFB9641F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3F540442-A259-6D9F-AAA3-842F69303297}"/>
              </a:ext>
            </a:extLst>
          </p:cNvPr>
          <p:cNvSpPr txBox="1">
            <a:spLocks/>
          </p:cNvSpPr>
          <p:nvPr/>
        </p:nvSpPr>
        <p:spPr>
          <a:xfrm>
            <a:off x="301336" y="2009198"/>
            <a:ext cx="11253355" cy="76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회원가입 </a:t>
            </a:r>
            <a:r>
              <a:rPr lang="en-US" altLang="ko-KR" sz="2000" dirty="0"/>
              <a:t>&gt; </a:t>
            </a:r>
            <a:r>
              <a:rPr lang="ko-KR" altLang="en-US" sz="2000" dirty="0"/>
              <a:t>업체검색 </a:t>
            </a:r>
            <a:r>
              <a:rPr lang="en-US" altLang="ko-KR" sz="2000" dirty="0"/>
              <a:t>&gt; </a:t>
            </a:r>
            <a:r>
              <a:rPr lang="ko-KR" altLang="en-US" sz="2000" dirty="0"/>
              <a:t>검색 시 업체명이 있을 경우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회원가입 </a:t>
            </a:r>
            <a:r>
              <a:rPr lang="en-US" altLang="ko-KR" sz="2000" dirty="0"/>
              <a:t>&gt; </a:t>
            </a:r>
            <a:r>
              <a:rPr lang="ko-KR" altLang="en-US" sz="2000" dirty="0"/>
              <a:t>업체검색 </a:t>
            </a:r>
            <a:r>
              <a:rPr lang="en-US" altLang="ko-KR" sz="2000" dirty="0"/>
              <a:t>&gt; </a:t>
            </a:r>
            <a:r>
              <a:rPr lang="ko-KR" altLang="en-US" sz="2000" dirty="0"/>
              <a:t>해당업체 선택 후 사용자등록 진행 </a:t>
            </a:r>
            <a:r>
              <a:rPr lang="en-US" altLang="ko-KR" sz="2000" dirty="0"/>
              <a:t>&gt; </a:t>
            </a:r>
            <a:r>
              <a:rPr lang="ko-KR" altLang="en-US" sz="2000" dirty="0"/>
              <a:t>공단의 승인 후 회원가입 완료</a:t>
            </a:r>
            <a:endParaRPr lang="en-US" altLang="ko-KR" sz="20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8CE1690-042C-53B5-0260-B760E8E4A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4"/>
          <a:stretch/>
        </p:blipFill>
        <p:spPr>
          <a:xfrm>
            <a:off x="310377" y="2901716"/>
            <a:ext cx="5498141" cy="26989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0CEBF43-EA40-F083-95E0-6F58ED60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42" y="2930235"/>
            <a:ext cx="4980395" cy="2680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9DBE68-4A18-33B9-4E65-D452CC499ACD}"/>
              </a:ext>
            </a:extLst>
          </p:cNvPr>
          <p:cNvSpPr txBox="1"/>
          <p:nvPr/>
        </p:nvSpPr>
        <p:spPr>
          <a:xfrm>
            <a:off x="5922715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4768909" y="3002973"/>
            <a:ext cx="572018" cy="2805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109" y="3239973"/>
            <a:ext cx="288000" cy="288000"/>
          </a:xfrm>
          <a:prstGeom prst="rect">
            <a:avLst/>
          </a:prstGeom>
        </p:spPr>
      </p:pic>
      <p:sp>
        <p:nvSpPr>
          <p:cNvPr id="16" name="내용 개체 틀 1">
            <a:extLst>
              <a:ext uri="{FF2B5EF4-FFF2-40B4-BE49-F238E27FC236}">
                <a16:creationId xmlns:a16="http://schemas.microsoft.com/office/drawing/2014/main" id="{4C17B47B-84BB-EFCC-4DD0-BE177FE817D6}"/>
              </a:ext>
            </a:extLst>
          </p:cNvPr>
          <p:cNvSpPr txBox="1">
            <a:spLocks/>
          </p:cNvSpPr>
          <p:nvPr/>
        </p:nvSpPr>
        <p:spPr>
          <a:xfrm>
            <a:off x="266700" y="5684117"/>
            <a:ext cx="11253355" cy="76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086600" algn="l"/>
              </a:tabLst>
            </a:pPr>
            <a:r>
              <a:rPr lang="en-US" altLang="ko-KR" sz="1500" dirty="0">
                <a:solidFill>
                  <a:srgbClr val="FF0000"/>
                </a:solidFill>
              </a:rPr>
              <a:t>※</a:t>
            </a:r>
            <a:r>
              <a:rPr lang="ko-KR" altLang="en-US" sz="1500" dirty="0">
                <a:solidFill>
                  <a:srgbClr val="FF0000"/>
                </a:solidFill>
              </a:rPr>
              <a:t>주의 </a:t>
            </a:r>
            <a:endParaRPr lang="en-US" altLang="ko-KR" sz="15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7086600" algn="l"/>
              </a:tabLst>
            </a:pPr>
            <a:r>
              <a:rPr lang="ko-KR" altLang="en-US" sz="1500" dirty="0">
                <a:solidFill>
                  <a:srgbClr val="FF0000"/>
                </a:solidFill>
              </a:rPr>
              <a:t>사용자 정보가 올바르지</a:t>
            </a:r>
            <a:r>
              <a:rPr lang="en-US" altLang="ko-KR" sz="1500" dirty="0">
                <a:solidFill>
                  <a:srgbClr val="FF0000"/>
                </a:solidFill>
              </a:rPr>
              <a:t> </a:t>
            </a:r>
            <a:r>
              <a:rPr lang="ko-KR" altLang="en-US" sz="1500" dirty="0">
                <a:solidFill>
                  <a:srgbClr val="FF0000"/>
                </a:solidFill>
              </a:rPr>
              <a:t>않으면 고시개정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>
                <a:solidFill>
                  <a:srgbClr val="FF0000"/>
                </a:solidFill>
              </a:rPr>
              <a:t>생산판매실적 제출</a:t>
            </a:r>
            <a:r>
              <a:rPr lang="en-US" altLang="ko-KR" sz="1500" dirty="0">
                <a:solidFill>
                  <a:srgbClr val="FF0000"/>
                </a:solidFill>
              </a:rPr>
              <a:t>, </a:t>
            </a:r>
            <a:r>
              <a:rPr lang="ko-KR" altLang="en-US" sz="1500" dirty="0">
                <a:solidFill>
                  <a:srgbClr val="FF0000"/>
                </a:solidFill>
              </a:rPr>
              <a:t>사후관리 안내 등을</a:t>
            </a:r>
            <a:r>
              <a:rPr lang="en-US" altLang="ko-KR" sz="1500" dirty="0">
                <a:solidFill>
                  <a:srgbClr val="FF0000"/>
                </a:solidFill>
              </a:rPr>
              <a:t> </a:t>
            </a:r>
            <a:r>
              <a:rPr lang="ko-KR" altLang="en-US" sz="1500" dirty="0">
                <a:solidFill>
                  <a:srgbClr val="FF0000"/>
                </a:solidFill>
              </a:rPr>
              <a:t>제공받을 수 없습니다</a:t>
            </a:r>
            <a:r>
              <a:rPr lang="en-US" altLang="ko-KR" sz="15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10810045" y="3239973"/>
            <a:ext cx="304800" cy="1137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902" y="335375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6" y="2313426"/>
            <a:ext cx="7173090" cy="2910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16690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시스템 개요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3310075C-81C1-8CE7-74E7-3E27CF92B041}"/>
              </a:ext>
            </a:extLst>
          </p:cNvPr>
          <p:cNvSpPr txBox="1">
            <a:spLocks/>
          </p:cNvSpPr>
          <p:nvPr/>
        </p:nvSpPr>
        <p:spPr>
          <a:xfrm>
            <a:off x="339536" y="1818283"/>
            <a:ext cx="2899064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업체 및 </a:t>
            </a:r>
            <a:r>
              <a:rPr lang="ko-KR" altLang="en-US" sz="2000" dirty="0" err="1"/>
              <a:t>사용자정보</a:t>
            </a:r>
            <a:endParaRPr lang="en-US" altLang="ko-KR" sz="2000" dirty="0"/>
          </a:p>
        </p:txBody>
      </p:sp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E452287B-6EC9-2167-8702-5B48B15FFAE1}"/>
              </a:ext>
            </a:extLst>
          </p:cNvPr>
          <p:cNvSpPr txBox="1">
            <a:spLocks/>
          </p:cNvSpPr>
          <p:nvPr/>
        </p:nvSpPr>
        <p:spPr>
          <a:xfrm>
            <a:off x="430462" y="5249153"/>
            <a:ext cx="10030274" cy="446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업체 및 사용자 정보 메뉴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업체명</a:t>
            </a:r>
            <a:r>
              <a:rPr lang="en-US" altLang="ko-KR" sz="2000" dirty="0"/>
              <a:t>, </a:t>
            </a:r>
            <a:r>
              <a:rPr lang="ko-KR" altLang="en-US" sz="2000" dirty="0"/>
              <a:t>대표자명</a:t>
            </a:r>
            <a:r>
              <a:rPr lang="en-US" altLang="ko-KR" sz="2000" dirty="0"/>
              <a:t>, </a:t>
            </a:r>
            <a:r>
              <a:rPr lang="ko-KR" altLang="en-US" sz="2000" dirty="0"/>
              <a:t>사업자번호 등 변경 시 </a:t>
            </a:r>
            <a:r>
              <a:rPr lang="en-US" altLang="ko-KR" sz="2000" dirty="0"/>
              <a:t>“</a:t>
            </a:r>
            <a:r>
              <a:rPr lang="ko-KR" altLang="en-US" sz="2000" dirty="0"/>
              <a:t>업체정보 변경 안내</a:t>
            </a:r>
            <a:r>
              <a:rPr lang="en-US" altLang="ko-KR" sz="2000" dirty="0"/>
              <a:t>” </a:t>
            </a:r>
            <a:r>
              <a:rPr lang="ko-KR" altLang="en-US" sz="2000" dirty="0"/>
              <a:t>반드시 참고</a:t>
            </a:r>
            <a:endParaRPr lang="en-US" altLang="ko-KR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4496" r="29925" b="9439"/>
          <a:stretch/>
        </p:blipFill>
        <p:spPr>
          <a:xfrm>
            <a:off x="8339500" y="2157430"/>
            <a:ext cx="3384025" cy="3179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9DBE68-4A18-33B9-4E65-D452CC499ACD}"/>
              </a:ext>
            </a:extLst>
          </p:cNvPr>
          <p:cNvSpPr txBox="1"/>
          <p:nvPr/>
        </p:nvSpPr>
        <p:spPr>
          <a:xfrm>
            <a:off x="7690574" y="39613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D4F858-00B9-1FCE-A59D-B92852729D2A}"/>
              </a:ext>
            </a:extLst>
          </p:cNvPr>
          <p:cNvSpPr/>
          <p:nvPr/>
        </p:nvSpPr>
        <p:spPr>
          <a:xfrm>
            <a:off x="6885993" y="2904000"/>
            <a:ext cx="494288" cy="1097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C82AE3F-2829-4960-CBD6-4E3695ED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00" y="295889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CAC5BD-57E4-F10C-AC64-D446C82A83B1}"/>
              </a:ext>
            </a:extLst>
          </p:cNvPr>
          <p:cNvSpPr txBox="1"/>
          <p:nvPr/>
        </p:nvSpPr>
        <p:spPr>
          <a:xfrm>
            <a:off x="342899" y="280555"/>
            <a:ext cx="716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</a:rPr>
              <a:t>신고 시스템 안내</a:t>
            </a:r>
            <a:endParaRPr lang="ko-KR" altLang="en-US" sz="30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61C7-7BF0-FCEF-2113-0FF5E978B6DD}"/>
              </a:ext>
            </a:extLst>
          </p:cNvPr>
          <p:cNvSpPr txBox="1"/>
          <p:nvPr/>
        </p:nvSpPr>
        <p:spPr>
          <a:xfrm>
            <a:off x="339536" y="1264666"/>
            <a:ext cx="16690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300" dirty="0">
                <a:solidFill>
                  <a:srgbClr val="393939"/>
                </a:solidFill>
                <a:latin typeface="+mn-ea"/>
              </a:rPr>
              <a:t>시스템 개요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6D542B-1B2E-A941-9421-492F86D71D2E}"/>
              </a:ext>
            </a:extLst>
          </p:cNvPr>
          <p:cNvSpPr/>
          <p:nvPr/>
        </p:nvSpPr>
        <p:spPr>
          <a:xfrm>
            <a:off x="132080" y="1261467"/>
            <a:ext cx="108000" cy="46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95DC8D84-50CD-9ACB-9D94-CC407206B3E7}"/>
              </a:ext>
            </a:extLst>
          </p:cNvPr>
          <p:cNvSpPr txBox="1">
            <a:spLocks/>
          </p:cNvSpPr>
          <p:nvPr/>
        </p:nvSpPr>
        <p:spPr>
          <a:xfrm>
            <a:off x="354697" y="1832686"/>
            <a:ext cx="3307772" cy="33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효율등급 </a:t>
            </a:r>
            <a:r>
              <a:rPr lang="ko-KR" altLang="en-US" sz="2000" dirty="0" err="1"/>
              <a:t>등록제품</a:t>
            </a:r>
            <a:r>
              <a:rPr lang="ko-KR" altLang="en-US" sz="2000" dirty="0"/>
              <a:t> 목록</a:t>
            </a:r>
            <a:endParaRPr lang="en-US" altLang="ko-KR" sz="2000" dirty="0"/>
          </a:p>
        </p:txBody>
      </p:sp>
      <p:sp>
        <p:nvSpPr>
          <p:cNvPr id="10" name="내용 개체 틀 1">
            <a:extLst>
              <a:ext uri="{FF2B5EF4-FFF2-40B4-BE49-F238E27FC236}">
                <a16:creationId xmlns:a16="http://schemas.microsoft.com/office/drawing/2014/main" id="{BFDC16AF-4748-AF4A-36ED-F92DBB9EC79F}"/>
              </a:ext>
            </a:extLst>
          </p:cNvPr>
          <p:cNvSpPr txBox="1">
            <a:spLocks/>
          </p:cNvSpPr>
          <p:nvPr/>
        </p:nvSpPr>
        <p:spPr>
          <a:xfrm>
            <a:off x="502441" y="5145331"/>
            <a:ext cx="4939144" cy="446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효율등급제품목록 메뉴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- </a:t>
            </a:r>
            <a:r>
              <a:rPr lang="ko-KR" altLang="en-US" sz="2000" dirty="0"/>
              <a:t>등급신고</a:t>
            </a:r>
            <a:r>
              <a:rPr lang="en-US" altLang="ko-KR" sz="2000" dirty="0"/>
              <a:t>(</a:t>
            </a:r>
            <a:r>
              <a:rPr lang="ko-KR" altLang="en-US" sz="2000" dirty="0"/>
              <a:t>신규</a:t>
            </a:r>
            <a:r>
              <a:rPr lang="en-US" altLang="ko-KR" sz="2000" dirty="0"/>
              <a:t>, </a:t>
            </a:r>
            <a:r>
              <a:rPr lang="ko-KR" altLang="en-US" sz="2000" dirty="0"/>
              <a:t>추가</a:t>
            </a:r>
            <a:r>
              <a:rPr lang="en-US" altLang="ko-KR" sz="2000" dirty="0"/>
              <a:t>, </a:t>
            </a:r>
            <a:r>
              <a:rPr lang="ko-KR" altLang="en-US" sz="2000" dirty="0"/>
              <a:t>변경</a:t>
            </a:r>
            <a:r>
              <a:rPr lang="en-US" altLang="ko-KR" sz="2000" dirty="0"/>
              <a:t>, </a:t>
            </a:r>
            <a:r>
              <a:rPr lang="ko-KR" altLang="en-US" sz="2000" dirty="0"/>
              <a:t>말소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r>
              <a:rPr lang="en-US" altLang="ko-KR" sz="2000" dirty="0"/>
              <a:t>- </a:t>
            </a:r>
            <a:r>
              <a:rPr lang="ko-KR" altLang="en-US" sz="2000" dirty="0"/>
              <a:t>신고확인서 다운로드</a:t>
            </a:r>
            <a:endParaRPr lang="en-US" altLang="ko-KR" sz="20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6" y="2262799"/>
            <a:ext cx="11532503" cy="26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523</Words>
  <Application>Microsoft Office PowerPoint</Application>
  <PresentationFormat>와이드스크린</PresentationFormat>
  <Paragraphs>113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디자인 사용자 지정</vt:lpstr>
      <vt:lpstr>PowerPoint 프레젠테이션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지현 주</dc:creator>
  <cp:lastModifiedBy>임초원</cp:lastModifiedBy>
  <cp:revision>44</cp:revision>
  <dcterms:created xsi:type="dcterms:W3CDTF">2024-08-09T02:16:41Z</dcterms:created>
  <dcterms:modified xsi:type="dcterms:W3CDTF">2024-08-12T01:35:48Z</dcterms:modified>
</cp:coreProperties>
</file>